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58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คอลัมน์1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F1E-4FE6-B8FA-CA972BAB5C9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F1E-4FE6-B8FA-CA972BAB5C9F}"/>
              </c:ext>
            </c:extLst>
          </c:dPt>
          <c:cat>
            <c:strRef>
              <c:f>Sheet1!$A$2:$A$3</c:f>
              <c:strCache>
                <c:ptCount val="2"/>
                <c:pt idx="0">
                  <c:v>จำนวนทั้งหมด</c:v>
                </c:pt>
                <c:pt idx="1">
                  <c:v>คงค้าง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4738</c:v>
                </c:pt>
                <c:pt idx="1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66-43F2-B9F5-DCDFDEAF8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h-TH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C5BD17-E607-4514-9926-9448B378552A}" type="doc">
      <dgm:prSet loTypeId="urn:microsoft.com/office/officeart/2005/8/layout/pyramid1" loCatId="pyramid" qsTypeId="urn:microsoft.com/office/officeart/2005/8/quickstyle/simple1" qsCatId="simple" csTypeId="urn:microsoft.com/office/officeart/2005/8/colors/colorful1" csCatId="colorful" phldr="1"/>
      <dgm:spPr/>
    </dgm:pt>
    <dgm:pt modelId="{63830DFB-C608-415E-949B-769FD87133B0}">
      <dgm:prSet phldrT="[ข้อความ]"/>
      <dgm:spPr>
        <a:solidFill>
          <a:schemeClr val="accent1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1</a:t>
          </a:r>
          <a:endParaRPr lang="th-TH" dirty="0">
            <a:solidFill>
              <a:schemeClr val="bg1"/>
            </a:solidFill>
          </a:endParaRPr>
        </a:p>
      </dgm:t>
    </dgm:pt>
    <dgm:pt modelId="{5EB6FEE5-5761-4D4D-9AD5-2B8E005E09AB}" type="parTrans" cxnId="{73981017-EF7C-4C45-8226-60E665893BB3}">
      <dgm:prSet/>
      <dgm:spPr/>
      <dgm:t>
        <a:bodyPr/>
        <a:lstStyle/>
        <a:p>
          <a:endParaRPr lang="th-TH"/>
        </a:p>
      </dgm:t>
    </dgm:pt>
    <dgm:pt modelId="{24B446A3-9B38-463D-9501-A07BF80DB987}" type="sibTrans" cxnId="{73981017-EF7C-4C45-8226-60E665893BB3}">
      <dgm:prSet/>
      <dgm:spPr/>
      <dgm:t>
        <a:bodyPr/>
        <a:lstStyle/>
        <a:p>
          <a:endParaRPr lang="th-TH"/>
        </a:p>
      </dgm:t>
    </dgm:pt>
    <dgm:pt modelId="{9DC92290-FB51-4EC6-BE31-04954B18958D}">
      <dgm:prSet phldrT="[ข้อความ]"/>
      <dgm:spPr>
        <a:solidFill>
          <a:srgbClr val="FFC000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2</a:t>
          </a:r>
          <a:endParaRPr lang="th-TH" dirty="0">
            <a:solidFill>
              <a:schemeClr val="bg1"/>
            </a:solidFill>
          </a:endParaRPr>
        </a:p>
      </dgm:t>
    </dgm:pt>
    <dgm:pt modelId="{A1BBA1E0-E10B-4722-8E37-D28AF51389F6}" type="parTrans" cxnId="{A1084A05-B100-4246-A451-E38AEF5646DE}">
      <dgm:prSet/>
      <dgm:spPr/>
      <dgm:t>
        <a:bodyPr/>
        <a:lstStyle/>
        <a:p>
          <a:endParaRPr lang="th-TH"/>
        </a:p>
      </dgm:t>
    </dgm:pt>
    <dgm:pt modelId="{7C34784F-F668-48FA-B56D-FF755AFA67CE}" type="sibTrans" cxnId="{A1084A05-B100-4246-A451-E38AEF5646DE}">
      <dgm:prSet/>
      <dgm:spPr/>
      <dgm:t>
        <a:bodyPr/>
        <a:lstStyle/>
        <a:p>
          <a:endParaRPr lang="th-TH"/>
        </a:p>
      </dgm:t>
    </dgm:pt>
    <dgm:pt modelId="{2428FE0B-907E-4E25-9BB6-87B6B9A6428D}">
      <dgm:prSet phldrT="[ข้อความ]"/>
      <dgm:spPr>
        <a:solidFill>
          <a:srgbClr val="FF0000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3</a:t>
          </a:r>
          <a:endParaRPr lang="th-TH" dirty="0">
            <a:solidFill>
              <a:schemeClr val="bg1"/>
            </a:solidFill>
          </a:endParaRPr>
        </a:p>
      </dgm:t>
    </dgm:pt>
    <dgm:pt modelId="{A9D9AD6B-3F0E-44CA-AC09-A0D92B49C1E6}" type="parTrans" cxnId="{368A257F-6C90-45ED-90A3-3F04AFA2B2F3}">
      <dgm:prSet/>
      <dgm:spPr/>
      <dgm:t>
        <a:bodyPr/>
        <a:lstStyle/>
        <a:p>
          <a:endParaRPr lang="th-TH"/>
        </a:p>
      </dgm:t>
    </dgm:pt>
    <dgm:pt modelId="{9ECC9763-A6E6-4800-9336-F18B2F6071B7}" type="sibTrans" cxnId="{368A257F-6C90-45ED-90A3-3F04AFA2B2F3}">
      <dgm:prSet/>
      <dgm:spPr/>
      <dgm:t>
        <a:bodyPr/>
        <a:lstStyle/>
        <a:p>
          <a:endParaRPr lang="th-TH"/>
        </a:p>
      </dgm:t>
    </dgm:pt>
    <dgm:pt modelId="{D1A9B630-E70F-4FA9-9D34-E5282420F357}" type="pres">
      <dgm:prSet presAssocID="{97C5BD17-E607-4514-9926-9448B378552A}" presName="Name0" presStyleCnt="0">
        <dgm:presLayoutVars>
          <dgm:dir/>
          <dgm:animLvl val="lvl"/>
          <dgm:resizeHandles val="exact"/>
        </dgm:presLayoutVars>
      </dgm:prSet>
      <dgm:spPr/>
    </dgm:pt>
    <dgm:pt modelId="{E1480488-3FC1-42DF-BD0D-7B82CBF6E9CE}" type="pres">
      <dgm:prSet presAssocID="{63830DFB-C608-415E-949B-769FD87133B0}" presName="Name8" presStyleCnt="0"/>
      <dgm:spPr/>
    </dgm:pt>
    <dgm:pt modelId="{0E1B820F-A705-4A79-A865-2C61B0DE9B2F}" type="pres">
      <dgm:prSet presAssocID="{63830DFB-C608-415E-949B-769FD87133B0}" presName="level" presStyleLbl="node1" presStyleIdx="0" presStyleCnt="3" custLinFactNeighborX="-9635" custLinFactNeighborY="78">
        <dgm:presLayoutVars>
          <dgm:chMax val="1"/>
          <dgm:bulletEnabled val="1"/>
        </dgm:presLayoutVars>
      </dgm:prSet>
      <dgm:spPr/>
    </dgm:pt>
    <dgm:pt modelId="{7279D970-FEB5-4F9A-911E-0E54629F0CB1}" type="pres">
      <dgm:prSet presAssocID="{63830DFB-C608-415E-949B-769FD87133B0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A37B3D1-8624-42BB-BEDE-1B201FEBECAF}" type="pres">
      <dgm:prSet presAssocID="{9DC92290-FB51-4EC6-BE31-04954B18958D}" presName="Name8" presStyleCnt="0"/>
      <dgm:spPr/>
    </dgm:pt>
    <dgm:pt modelId="{E52A885F-0910-4ADD-B876-4D2F9F0839E7}" type="pres">
      <dgm:prSet presAssocID="{9DC92290-FB51-4EC6-BE31-04954B18958D}" presName="level" presStyleLbl="node1" presStyleIdx="1" presStyleCnt="3" custLinFactX="-47344" custLinFactNeighborX="-100000" custLinFactNeighborY="78">
        <dgm:presLayoutVars>
          <dgm:chMax val="1"/>
          <dgm:bulletEnabled val="1"/>
        </dgm:presLayoutVars>
      </dgm:prSet>
      <dgm:spPr/>
    </dgm:pt>
    <dgm:pt modelId="{618E7E11-0EF5-4BA8-9914-9EC0A6DEEB27}" type="pres">
      <dgm:prSet presAssocID="{9DC92290-FB51-4EC6-BE31-04954B18958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950A8C5-9197-4036-8C2F-A818BE421DE9}" type="pres">
      <dgm:prSet presAssocID="{2428FE0B-907E-4E25-9BB6-87B6B9A6428D}" presName="Name8" presStyleCnt="0"/>
      <dgm:spPr/>
    </dgm:pt>
    <dgm:pt modelId="{D183139E-EAA2-4D3A-9A64-AFA0EB1A402F}" type="pres">
      <dgm:prSet presAssocID="{2428FE0B-907E-4E25-9BB6-87B6B9A6428D}" presName="level" presStyleLbl="node1" presStyleIdx="2" presStyleCnt="3" custLinFactNeighborX="-14531" custLinFactNeighborY="-2812">
        <dgm:presLayoutVars>
          <dgm:chMax val="1"/>
          <dgm:bulletEnabled val="1"/>
        </dgm:presLayoutVars>
      </dgm:prSet>
      <dgm:spPr/>
    </dgm:pt>
    <dgm:pt modelId="{62124C8C-F2E5-4C90-9601-FDDD5DE617A1}" type="pres">
      <dgm:prSet presAssocID="{2428FE0B-907E-4E25-9BB6-87B6B9A6428D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A1084A05-B100-4246-A451-E38AEF5646DE}" srcId="{97C5BD17-E607-4514-9926-9448B378552A}" destId="{9DC92290-FB51-4EC6-BE31-04954B18958D}" srcOrd="1" destOrd="0" parTransId="{A1BBA1E0-E10B-4722-8E37-D28AF51389F6}" sibTransId="{7C34784F-F668-48FA-B56D-FF755AFA67CE}"/>
    <dgm:cxn modelId="{73981017-EF7C-4C45-8226-60E665893BB3}" srcId="{97C5BD17-E607-4514-9926-9448B378552A}" destId="{63830DFB-C608-415E-949B-769FD87133B0}" srcOrd="0" destOrd="0" parTransId="{5EB6FEE5-5761-4D4D-9AD5-2B8E005E09AB}" sibTransId="{24B446A3-9B38-463D-9501-A07BF80DB987}"/>
    <dgm:cxn modelId="{68161330-36D6-4188-B079-E3A50DB5935E}" type="presOf" srcId="{2428FE0B-907E-4E25-9BB6-87B6B9A6428D}" destId="{62124C8C-F2E5-4C90-9601-FDDD5DE617A1}" srcOrd="1" destOrd="0" presId="urn:microsoft.com/office/officeart/2005/8/layout/pyramid1"/>
    <dgm:cxn modelId="{21EF1369-21B1-4CFE-99D5-C6889A356F9E}" type="presOf" srcId="{97C5BD17-E607-4514-9926-9448B378552A}" destId="{D1A9B630-E70F-4FA9-9D34-E5282420F357}" srcOrd="0" destOrd="0" presId="urn:microsoft.com/office/officeart/2005/8/layout/pyramid1"/>
    <dgm:cxn modelId="{A94C5C6A-6E81-4F5A-ADFE-7A326252B481}" type="presOf" srcId="{2428FE0B-907E-4E25-9BB6-87B6B9A6428D}" destId="{D183139E-EAA2-4D3A-9A64-AFA0EB1A402F}" srcOrd="0" destOrd="0" presId="urn:microsoft.com/office/officeart/2005/8/layout/pyramid1"/>
    <dgm:cxn modelId="{FA7CFD77-FE9B-4DCF-A43D-09E3EE796ABC}" type="presOf" srcId="{63830DFB-C608-415E-949B-769FD87133B0}" destId="{0E1B820F-A705-4A79-A865-2C61B0DE9B2F}" srcOrd="0" destOrd="0" presId="urn:microsoft.com/office/officeart/2005/8/layout/pyramid1"/>
    <dgm:cxn modelId="{368A257F-6C90-45ED-90A3-3F04AFA2B2F3}" srcId="{97C5BD17-E607-4514-9926-9448B378552A}" destId="{2428FE0B-907E-4E25-9BB6-87B6B9A6428D}" srcOrd="2" destOrd="0" parTransId="{A9D9AD6B-3F0E-44CA-AC09-A0D92B49C1E6}" sibTransId="{9ECC9763-A6E6-4800-9336-F18B2F6071B7}"/>
    <dgm:cxn modelId="{EFE8EEDC-3EB0-4DF7-9E5C-5F6B3E433155}" type="presOf" srcId="{9DC92290-FB51-4EC6-BE31-04954B18958D}" destId="{E52A885F-0910-4ADD-B876-4D2F9F0839E7}" srcOrd="0" destOrd="0" presId="urn:microsoft.com/office/officeart/2005/8/layout/pyramid1"/>
    <dgm:cxn modelId="{43FBD0E6-7C2B-4114-9516-54E7BFD8FDD9}" type="presOf" srcId="{63830DFB-C608-415E-949B-769FD87133B0}" destId="{7279D970-FEB5-4F9A-911E-0E54629F0CB1}" srcOrd="1" destOrd="0" presId="urn:microsoft.com/office/officeart/2005/8/layout/pyramid1"/>
    <dgm:cxn modelId="{C840DCE7-D1D2-42C6-B594-2070EDBD6F66}" type="presOf" srcId="{9DC92290-FB51-4EC6-BE31-04954B18958D}" destId="{618E7E11-0EF5-4BA8-9914-9EC0A6DEEB27}" srcOrd="1" destOrd="0" presId="urn:microsoft.com/office/officeart/2005/8/layout/pyramid1"/>
    <dgm:cxn modelId="{59C20699-3E7C-4EF2-A8CA-E733F1F79F84}" type="presParOf" srcId="{D1A9B630-E70F-4FA9-9D34-E5282420F357}" destId="{E1480488-3FC1-42DF-BD0D-7B82CBF6E9CE}" srcOrd="0" destOrd="0" presId="urn:microsoft.com/office/officeart/2005/8/layout/pyramid1"/>
    <dgm:cxn modelId="{A26638D4-31DD-41AE-AC94-5996AEFC3414}" type="presParOf" srcId="{E1480488-3FC1-42DF-BD0D-7B82CBF6E9CE}" destId="{0E1B820F-A705-4A79-A865-2C61B0DE9B2F}" srcOrd="0" destOrd="0" presId="urn:microsoft.com/office/officeart/2005/8/layout/pyramid1"/>
    <dgm:cxn modelId="{631DE7AD-8839-4AA4-958D-5178B37C73C2}" type="presParOf" srcId="{E1480488-3FC1-42DF-BD0D-7B82CBF6E9CE}" destId="{7279D970-FEB5-4F9A-911E-0E54629F0CB1}" srcOrd="1" destOrd="0" presId="urn:microsoft.com/office/officeart/2005/8/layout/pyramid1"/>
    <dgm:cxn modelId="{768795A5-2E56-4965-AF6E-01122C2A919E}" type="presParOf" srcId="{D1A9B630-E70F-4FA9-9D34-E5282420F357}" destId="{2A37B3D1-8624-42BB-BEDE-1B201FEBECAF}" srcOrd="1" destOrd="0" presId="urn:microsoft.com/office/officeart/2005/8/layout/pyramid1"/>
    <dgm:cxn modelId="{1A82AF18-E730-44A9-BFDE-4C651181C711}" type="presParOf" srcId="{2A37B3D1-8624-42BB-BEDE-1B201FEBECAF}" destId="{E52A885F-0910-4ADD-B876-4D2F9F0839E7}" srcOrd="0" destOrd="0" presId="urn:microsoft.com/office/officeart/2005/8/layout/pyramid1"/>
    <dgm:cxn modelId="{B2EB41CF-6291-4997-AFE8-A3656E9E26EC}" type="presParOf" srcId="{2A37B3D1-8624-42BB-BEDE-1B201FEBECAF}" destId="{618E7E11-0EF5-4BA8-9914-9EC0A6DEEB27}" srcOrd="1" destOrd="0" presId="urn:microsoft.com/office/officeart/2005/8/layout/pyramid1"/>
    <dgm:cxn modelId="{0AB52782-B23C-4AE5-A7F5-99A5E131309F}" type="presParOf" srcId="{D1A9B630-E70F-4FA9-9D34-E5282420F357}" destId="{D950A8C5-9197-4036-8C2F-A818BE421DE9}" srcOrd="2" destOrd="0" presId="urn:microsoft.com/office/officeart/2005/8/layout/pyramid1"/>
    <dgm:cxn modelId="{3676171F-EA48-4943-AF73-CF25E99AEE12}" type="presParOf" srcId="{D950A8C5-9197-4036-8C2F-A818BE421DE9}" destId="{D183139E-EAA2-4D3A-9A64-AFA0EB1A402F}" srcOrd="0" destOrd="0" presId="urn:microsoft.com/office/officeart/2005/8/layout/pyramid1"/>
    <dgm:cxn modelId="{EA156DFC-4FD3-4D77-89EA-2CC99CFFCA28}" type="presParOf" srcId="{D950A8C5-9197-4036-8C2F-A818BE421DE9}" destId="{62124C8C-F2E5-4C90-9601-FDDD5DE617A1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1B820F-A705-4A79-A865-2C61B0DE9B2F}">
      <dsp:nvSpPr>
        <dsp:cNvPr id="0" name=""/>
        <dsp:cNvSpPr/>
      </dsp:nvSpPr>
      <dsp:spPr>
        <a:xfrm>
          <a:off x="1786486" y="1028"/>
          <a:ext cx="1976967" cy="1317978"/>
        </a:xfrm>
        <a:prstGeom prst="trapezoid">
          <a:avLst>
            <a:gd name="adj" fmla="val 75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>
              <a:solidFill>
                <a:schemeClr val="bg1"/>
              </a:solidFill>
            </a:rPr>
            <a:t>1</a:t>
          </a:r>
          <a:endParaRPr lang="th-TH" sz="6500" kern="1200" dirty="0">
            <a:solidFill>
              <a:schemeClr val="bg1"/>
            </a:solidFill>
          </a:endParaRPr>
        </a:p>
      </dsp:txBody>
      <dsp:txXfrm>
        <a:off x="1786486" y="1028"/>
        <a:ext cx="1976967" cy="1317978"/>
      </dsp:txXfrm>
    </dsp:sp>
    <dsp:sp modelId="{E52A885F-0910-4ADD-B876-4D2F9F0839E7}">
      <dsp:nvSpPr>
        <dsp:cNvPr id="0" name=""/>
        <dsp:cNvSpPr/>
      </dsp:nvSpPr>
      <dsp:spPr>
        <a:xfrm>
          <a:off x="0" y="1319006"/>
          <a:ext cx="3953934" cy="1317978"/>
        </a:xfrm>
        <a:prstGeom prst="trapezoid">
          <a:avLst>
            <a:gd name="adj" fmla="val 75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>
              <a:solidFill>
                <a:schemeClr val="bg1"/>
              </a:solidFill>
            </a:rPr>
            <a:t>2</a:t>
          </a:r>
          <a:endParaRPr lang="th-TH" sz="6500" kern="1200" dirty="0">
            <a:solidFill>
              <a:schemeClr val="bg1"/>
            </a:solidFill>
          </a:endParaRPr>
        </a:p>
      </dsp:txBody>
      <dsp:txXfrm>
        <a:off x="691938" y="1319006"/>
        <a:ext cx="2570057" cy="1317978"/>
      </dsp:txXfrm>
    </dsp:sp>
    <dsp:sp modelId="{D183139E-EAA2-4D3A-9A64-AFA0EB1A402F}">
      <dsp:nvSpPr>
        <dsp:cNvPr id="0" name=""/>
        <dsp:cNvSpPr/>
      </dsp:nvSpPr>
      <dsp:spPr>
        <a:xfrm>
          <a:off x="0" y="2598894"/>
          <a:ext cx="5930901" cy="1317978"/>
        </a:xfrm>
        <a:prstGeom prst="trapezoid">
          <a:avLst>
            <a:gd name="adj" fmla="val 7500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>
              <a:solidFill>
                <a:schemeClr val="bg1"/>
              </a:solidFill>
            </a:rPr>
            <a:t>3</a:t>
          </a:r>
          <a:endParaRPr lang="th-TH" sz="6500" kern="1200" dirty="0">
            <a:solidFill>
              <a:schemeClr val="bg1"/>
            </a:solidFill>
          </a:endParaRPr>
        </a:p>
      </dsp:txBody>
      <dsp:txXfrm>
        <a:off x="1037907" y="2598894"/>
        <a:ext cx="3855085" cy="13179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86FD76-0073-4FBF-ABD5-D2E7C9B4E71A}" type="datetimeFigureOut">
              <a:rPr lang="th-TH" smtClean="0"/>
              <a:t>19/12/67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36558C-9D03-4D3A-BF75-F955635A7F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84612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36558C-9D03-4D3A-BF75-F955635A7F74}" type="slidenum">
              <a:rPr lang="th-TH" smtClean="0"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5276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57411B1-1964-3FD3-2704-0AC434EB25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BF08DF18-A754-20D7-58B9-22F1FDFF83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673DC630-48DD-D291-5555-C49873F3F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888D-C8C5-4C5F-A13A-AA6ADC99A323}" type="datetimeFigureOut">
              <a:rPr lang="th-TH" smtClean="0"/>
              <a:t>19/12/67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B5A1E08-5CE4-621C-EBF7-C768DB346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825BF8F-2707-1130-042D-196A31BC6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0AE67-6D15-4D91-895D-D2BECEE86F1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86713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89A4E58-15E6-C857-D15D-58093BF53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0D7C41FD-6259-A375-01DF-6AFB55EB3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72F3A1D-67C3-A7B0-D967-2C8EF9FB6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888D-C8C5-4C5F-A13A-AA6ADC99A323}" type="datetimeFigureOut">
              <a:rPr lang="th-TH" smtClean="0"/>
              <a:t>19/12/67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877CDC7-28DF-521D-BBF0-83AC01384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B9EB65FD-A495-8B15-3A10-E11B8AA9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0AE67-6D15-4D91-895D-D2BECEE86F1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06922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82C1F5F6-C8F1-00DC-0425-8642CFCF5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0E92FA30-BBCE-2804-A7E9-3B71602B5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7D3A191-64CA-4646-FFE8-64FBA65CB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888D-C8C5-4C5F-A13A-AA6ADC99A323}" type="datetimeFigureOut">
              <a:rPr lang="th-TH" smtClean="0"/>
              <a:t>19/12/67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822856ED-EA53-A0B5-3151-09CEBBCA2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2A9FF1D-618B-4D31-5689-994CADBA7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0AE67-6D15-4D91-895D-D2BECEE86F1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59451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88F5889-40FF-52CA-DF87-0601C6AC7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F1FFBD8B-F6BC-6F16-1354-C6A24BBA2A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3F5D96CC-8E2E-5A07-BD8E-25B598142E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740CE0B4-EA12-9990-63F3-7AFD13088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888D-C8C5-4C5F-A13A-AA6ADC99A323}" type="datetimeFigureOut">
              <a:rPr lang="th-TH" smtClean="0"/>
              <a:t>19/12/67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C288B15D-4AB1-D6A0-2177-838D99F06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5ACB8DB4-889B-D356-3F40-4CFC62422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0AE67-6D15-4D91-895D-D2BECEE86F1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1921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5B99ED0-8A62-6B07-DDE0-95855D306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55B7898A-979F-B843-591E-7578F56FB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D21DC09F-E26D-D580-10F2-9688D4D8DD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FBFEB762-4873-8083-5A5B-71363DEF4C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8ABF1F5F-8C1F-C9E5-C7F5-410695D28E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E463CD42-690A-B1DF-265F-3A7BF7A55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888D-C8C5-4C5F-A13A-AA6ADC99A323}" type="datetimeFigureOut">
              <a:rPr lang="th-TH" smtClean="0"/>
              <a:t>19/12/67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AB9729B7-3AB9-9F43-EBF2-43F2CD438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B39A7C20-AC70-C5BE-79C0-87ED0B90D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0AE67-6D15-4D91-895D-D2BECEE86F1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79475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3FD4196-02ED-6E17-343C-C12797A43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AD97510F-2749-37A0-0CBF-E72A4F84E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888D-C8C5-4C5F-A13A-AA6ADC99A323}" type="datetimeFigureOut">
              <a:rPr lang="th-TH" smtClean="0"/>
              <a:t>19/12/67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91D59977-7C4F-42E6-A964-30E109FDD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D8315FAD-EE7F-1AB4-0501-AD387DA96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0AE67-6D15-4D91-895D-D2BECEE86F1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72611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9E945490-A41E-741F-E9D4-E0E73EAEB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888D-C8C5-4C5F-A13A-AA6ADC99A323}" type="datetimeFigureOut">
              <a:rPr lang="th-TH" smtClean="0"/>
              <a:t>19/12/67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CF426210-EED6-5FDF-8BA0-FCC9FE8A3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F5256F78-0E33-0DB1-CDB5-D0C34298B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0AE67-6D15-4D91-895D-D2BECEE86F1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23661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04AC6573-8935-0881-9CE5-1A23D2956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83467EDA-DF86-80CB-E182-7DCEDC59C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99042E46-4910-854D-BE57-B8299073E1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6F7E9EA9-B0D8-C654-EC38-CED31B5C9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888D-C8C5-4C5F-A13A-AA6ADC99A323}" type="datetimeFigureOut">
              <a:rPr lang="th-TH" smtClean="0"/>
              <a:t>19/12/67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EBD7C1DA-04BC-BF1E-9386-F743B58D6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16D65EDF-756F-626E-7A96-59A6A2AF3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0AE67-6D15-4D91-895D-D2BECEE86F1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46202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C2CFEF3-24DC-95C1-0964-2F9F3ED8C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36E13392-FA3B-A436-E950-FAA2A93B0D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E9617861-54C8-DE85-9541-33E4EF7E48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55257EFB-96B6-D6B3-DAA1-A0A4428BE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888D-C8C5-4C5F-A13A-AA6ADC99A323}" type="datetimeFigureOut">
              <a:rPr lang="th-TH" smtClean="0"/>
              <a:t>19/12/67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99F39C3E-CB54-6924-C6F1-F8540F952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68E585CD-C6E9-DC79-B840-05F81F5AF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0AE67-6D15-4D91-895D-D2BECEE86F1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92109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CEB0CC8-5F23-E658-889B-70FDB0CE8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C33A72F6-89E9-E38C-CCDB-10CB9E60EF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DC9802E1-AC9D-61C5-D8F3-4C6934B42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888D-C8C5-4C5F-A13A-AA6ADC99A323}" type="datetimeFigureOut">
              <a:rPr lang="th-TH" smtClean="0"/>
              <a:t>19/12/67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19D7B033-C205-C1CD-BBF9-E6A4A576A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C270862-17B6-A085-9ED0-61AC57E6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0AE67-6D15-4D91-895D-D2BECEE86F1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86375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89AA350A-BD4A-18EA-EC89-8C9215A02B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F0FD8C08-A3C5-3093-1604-824449A65F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8FF48E56-F302-62A9-2073-4B2A664D7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E888D-C8C5-4C5F-A13A-AA6ADC99A323}" type="datetimeFigureOut">
              <a:rPr lang="th-TH" smtClean="0"/>
              <a:t>19/12/67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173ADA84-644B-FD76-3F4F-A9CF8133F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6DDDA607-65C3-34D6-7B03-9291BF60F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10AE67-6D15-4D91-895D-D2BECEE86F1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07062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B876C5F5-039E-9BA3-1D7A-301BF9705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14B7F13B-8DC9-A75A-4A32-C4BDDA4FE7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36382F28-8AB8-4C4A-5CEA-9404BBC2B8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E888D-C8C5-4C5F-A13A-AA6ADC99A323}" type="datetimeFigureOut">
              <a:rPr lang="th-TH" smtClean="0"/>
              <a:t>19/12/67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8E52882D-1A7E-92EF-6FC1-665F4AECDB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6827FD37-EFB5-3EF5-B740-46ECF914D8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0AE67-6D15-4D91-895D-D2BECEE86F1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65853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สี่เหลี่ยมด้านขนาน 20">
            <a:extLst>
              <a:ext uri="{FF2B5EF4-FFF2-40B4-BE49-F238E27FC236}">
                <a16:creationId xmlns:a16="http://schemas.microsoft.com/office/drawing/2014/main" id="{45B1F156-9E30-C57E-9695-910617DEF9D9}"/>
              </a:ext>
            </a:extLst>
          </p:cNvPr>
          <p:cNvSpPr/>
          <p:nvPr/>
        </p:nvSpPr>
        <p:spPr>
          <a:xfrm>
            <a:off x="9613311" y="3803235"/>
            <a:ext cx="822237" cy="584775"/>
          </a:xfrm>
          <a:prstGeom prst="parallelogram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368BFFEA-451E-E466-53BC-1CD2EE77927A}"/>
              </a:ext>
            </a:extLst>
          </p:cNvPr>
          <p:cNvSpPr txBox="1"/>
          <p:nvPr/>
        </p:nvSpPr>
        <p:spPr>
          <a:xfrm>
            <a:off x="5990460" y="2136318"/>
            <a:ext cx="48562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400" b="1" dirty="0">
                <a:solidFill>
                  <a:schemeClr val="accent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ศูนย์ดำรงธรรมจังหวัดพังงา</a:t>
            </a:r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60DC212E-4202-4051-9AED-C282B9EEEAD2}"/>
              </a:ext>
            </a:extLst>
          </p:cNvPr>
          <p:cNvSpPr txBox="1"/>
          <p:nvPr/>
        </p:nvSpPr>
        <p:spPr>
          <a:xfrm>
            <a:off x="5990461" y="2727104"/>
            <a:ext cx="4856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ประจำปีงบประมาณ พ.ศ. 2568</a:t>
            </a:r>
          </a:p>
        </p:txBody>
      </p:sp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35280C87-A79B-7168-80D0-718EB0B58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90" y="1525858"/>
            <a:ext cx="3225135" cy="2787438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DF52014D-882B-0E3E-B0FE-3E3FB6FA4A09}"/>
              </a:ext>
            </a:extLst>
          </p:cNvPr>
          <p:cNvSpPr txBox="1"/>
          <p:nvPr/>
        </p:nvSpPr>
        <p:spPr>
          <a:xfrm>
            <a:off x="1" y="6488668"/>
            <a:ext cx="12191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800" b="1" dirty="0">
                <a:solidFill>
                  <a:schemeClr val="accent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กลุ่มงานศูนย์ดำรงธรรมจังหวัด สำนักงานจังหวัดพังงา</a:t>
            </a:r>
          </a:p>
        </p:txBody>
      </p: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036415A4-74B3-0C4A-4B38-165E6EF6C5FC}"/>
              </a:ext>
            </a:extLst>
          </p:cNvPr>
          <p:cNvSpPr txBox="1"/>
          <p:nvPr/>
        </p:nvSpPr>
        <p:spPr>
          <a:xfrm>
            <a:off x="6050185" y="1750401"/>
            <a:ext cx="4856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 </a:t>
            </a:r>
          </a:p>
        </p:txBody>
      </p:sp>
      <p:sp>
        <p:nvSpPr>
          <p:cNvPr id="15" name="สี่เหลี่ยมด้านขนาน 14">
            <a:extLst>
              <a:ext uri="{FF2B5EF4-FFF2-40B4-BE49-F238E27FC236}">
                <a16:creationId xmlns:a16="http://schemas.microsoft.com/office/drawing/2014/main" id="{305E450D-5F4B-2C09-A90C-1465E6DCA6A1}"/>
              </a:ext>
            </a:extLst>
          </p:cNvPr>
          <p:cNvSpPr/>
          <p:nvPr/>
        </p:nvSpPr>
        <p:spPr>
          <a:xfrm>
            <a:off x="6050186" y="3803235"/>
            <a:ext cx="4221894" cy="584776"/>
          </a:xfrm>
          <a:prstGeom prst="parallelogram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id="{F9FE0B8C-2FC4-6D16-FCF0-335FA03B8D90}"/>
              </a:ext>
            </a:extLst>
          </p:cNvPr>
          <p:cNvSpPr txBox="1"/>
          <p:nvPr/>
        </p:nvSpPr>
        <p:spPr>
          <a:xfrm>
            <a:off x="6152694" y="3850817"/>
            <a:ext cx="4282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ประจำเดือน ธันวาคม 2567</a:t>
            </a:r>
          </a:p>
        </p:txBody>
      </p:sp>
    </p:spTree>
    <p:extLst>
      <p:ext uri="{BB962C8B-B14F-4D97-AF65-F5344CB8AC3E}">
        <p14:creationId xmlns:p14="http://schemas.microsoft.com/office/powerpoint/2010/main" val="225504116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56417-64B0-A9B7-225C-91DBB6F3E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2C5D7631-2AAE-F51F-D18D-F167AAFE0E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1" y="0"/>
            <a:ext cx="947430" cy="81885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49865FBE-D7D1-5A59-271E-6182BADE4F68}"/>
              </a:ext>
            </a:extLst>
          </p:cNvPr>
          <p:cNvSpPr txBox="1"/>
          <p:nvPr/>
        </p:nvSpPr>
        <p:spPr>
          <a:xfrm>
            <a:off x="1" y="6488668"/>
            <a:ext cx="609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800" b="1" dirty="0">
                <a:solidFill>
                  <a:schemeClr val="accent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กลุ่มงานศูนย์ดำรงธรรมจังหวัด สำนักงานจังหวัดพังงา</a:t>
            </a:r>
          </a:p>
        </p:txBody>
      </p:sp>
      <p:sp>
        <p:nvSpPr>
          <p:cNvPr id="37" name="กล่องข้อความ 36">
            <a:extLst>
              <a:ext uri="{FF2B5EF4-FFF2-40B4-BE49-F238E27FC236}">
                <a16:creationId xmlns:a16="http://schemas.microsoft.com/office/drawing/2014/main" id="{59411BE0-CAEF-981D-A222-6B2DD0EB628D}"/>
              </a:ext>
            </a:extLst>
          </p:cNvPr>
          <p:cNvSpPr txBox="1"/>
          <p:nvPr/>
        </p:nvSpPr>
        <p:spPr>
          <a:xfrm>
            <a:off x="6095999" y="6487636"/>
            <a:ext cx="609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800" b="1" dirty="0">
                <a:solidFill>
                  <a:schemeClr val="accent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 ณ วันที่ 19 ธันวาคม 2567</a:t>
            </a:r>
          </a:p>
        </p:txBody>
      </p:sp>
      <p:graphicFrame>
        <p:nvGraphicFramePr>
          <p:cNvPr id="46" name="แผนภูมิ 45">
            <a:extLst>
              <a:ext uri="{FF2B5EF4-FFF2-40B4-BE49-F238E27FC236}">
                <a16:creationId xmlns:a16="http://schemas.microsoft.com/office/drawing/2014/main" id="{D27D521F-F725-4E65-18A4-7474C07245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726007"/>
              </p:ext>
            </p:extLst>
          </p:nvPr>
        </p:nvGraphicFramePr>
        <p:xfrm>
          <a:off x="2712305" y="1547332"/>
          <a:ext cx="6413500" cy="4275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C65705C1-3DD1-BD88-D7B5-A1843636363A}"/>
              </a:ext>
            </a:extLst>
          </p:cNvPr>
          <p:cNvSpPr txBox="1"/>
          <p:nvPr/>
        </p:nvSpPr>
        <p:spPr>
          <a:xfrm>
            <a:off x="302699" y="1547332"/>
            <a:ext cx="3821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chemeClr val="accent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จำนวนเรื่องร้องเรียนทั้งหมด</a:t>
            </a:r>
          </a:p>
        </p:txBody>
      </p:sp>
      <p:sp>
        <p:nvSpPr>
          <p:cNvPr id="49" name="กล่องข้อความ 48">
            <a:extLst>
              <a:ext uri="{FF2B5EF4-FFF2-40B4-BE49-F238E27FC236}">
                <a16:creationId xmlns:a16="http://schemas.microsoft.com/office/drawing/2014/main" id="{D8B99094-8146-D014-702C-52E9A9BAA06B}"/>
              </a:ext>
            </a:extLst>
          </p:cNvPr>
          <p:cNvSpPr txBox="1"/>
          <p:nvPr/>
        </p:nvSpPr>
        <p:spPr>
          <a:xfrm>
            <a:off x="302699" y="1898070"/>
            <a:ext cx="3821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800" b="1" dirty="0">
                <a:solidFill>
                  <a:schemeClr val="bg1">
                    <a:lumMod val="65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(ปีงบประมาณ พ.ศ. 2558 – 2568)</a:t>
            </a:r>
          </a:p>
        </p:txBody>
      </p:sp>
      <p:sp>
        <p:nvSpPr>
          <p:cNvPr id="50" name="กล่องข้อความ 49">
            <a:extLst>
              <a:ext uri="{FF2B5EF4-FFF2-40B4-BE49-F238E27FC236}">
                <a16:creationId xmlns:a16="http://schemas.microsoft.com/office/drawing/2014/main" id="{C5CF3A4D-DB98-2B6F-4DCD-DE4BE3F9AF99}"/>
              </a:ext>
            </a:extLst>
          </p:cNvPr>
          <p:cNvSpPr txBox="1"/>
          <p:nvPr/>
        </p:nvSpPr>
        <p:spPr>
          <a:xfrm>
            <a:off x="289567" y="2173228"/>
            <a:ext cx="38218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spc="30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4,743</a:t>
            </a:r>
          </a:p>
        </p:txBody>
      </p:sp>
      <p:cxnSp>
        <p:nvCxnSpPr>
          <p:cNvPr id="54" name="ตัวเชื่อมต่อ: หักมุม 53">
            <a:extLst>
              <a:ext uri="{FF2B5EF4-FFF2-40B4-BE49-F238E27FC236}">
                <a16:creationId xmlns:a16="http://schemas.microsoft.com/office/drawing/2014/main" id="{802625F0-E30F-0571-1DD5-56EF9089EF88}"/>
              </a:ext>
            </a:extLst>
          </p:cNvPr>
          <p:cNvCxnSpPr>
            <a:cxnSpLocks/>
            <a:stCxn id="92" idx="2"/>
          </p:cNvCxnSpPr>
          <p:nvPr/>
        </p:nvCxnSpPr>
        <p:spPr>
          <a:xfrm rot="16200000" flipH="1">
            <a:off x="2482887" y="2592287"/>
            <a:ext cx="998194" cy="1606942"/>
          </a:xfrm>
          <a:prstGeom prst="bentConnector2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กล่องข้อความ 56">
            <a:extLst>
              <a:ext uri="{FF2B5EF4-FFF2-40B4-BE49-F238E27FC236}">
                <a16:creationId xmlns:a16="http://schemas.microsoft.com/office/drawing/2014/main" id="{D8E8655C-7B8E-A393-70E4-99E5778F22DC}"/>
              </a:ext>
            </a:extLst>
          </p:cNvPr>
          <p:cNvSpPr txBox="1"/>
          <p:nvPr/>
        </p:nvSpPr>
        <p:spPr>
          <a:xfrm>
            <a:off x="289566" y="4262080"/>
            <a:ext cx="3821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chemeClr val="accent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จำนวนการยุติเรื่องร้องเรียน</a:t>
            </a:r>
          </a:p>
        </p:txBody>
      </p:sp>
      <p:sp>
        <p:nvSpPr>
          <p:cNvPr id="58" name="กล่องข้อความ 57">
            <a:extLst>
              <a:ext uri="{FF2B5EF4-FFF2-40B4-BE49-F238E27FC236}">
                <a16:creationId xmlns:a16="http://schemas.microsoft.com/office/drawing/2014/main" id="{14D99B2F-C754-2EC1-7190-5F037C40D21E}"/>
              </a:ext>
            </a:extLst>
          </p:cNvPr>
          <p:cNvSpPr txBox="1"/>
          <p:nvPr/>
        </p:nvSpPr>
        <p:spPr>
          <a:xfrm>
            <a:off x="289566" y="4612818"/>
            <a:ext cx="3821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800" b="1" dirty="0">
                <a:solidFill>
                  <a:schemeClr val="bg1">
                    <a:lumMod val="65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(ปีงบประมาณ พ.ศ. 2558 – 2568)</a:t>
            </a:r>
          </a:p>
        </p:txBody>
      </p:sp>
      <p:sp>
        <p:nvSpPr>
          <p:cNvPr id="59" name="กล่องข้อความ 58">
            <a:extLst>
              <a:ext uri="{FF2B5EF4-FFF2-40B4-BE49-F238E27FC236}">
                <a16:creationId xmlns:a16="http://schemas.microsoft.com/office/drawing/2014/main" id="{3A41073A-70F7-AA8F-26B0-F7AA6815A883}"/>
              </a:ext>
            </a:extLst>
          </p:cNvPr>
          <p:cNvSpPr txBox="1"/>
          <p:nvPr/>
        </p:nvSpPr>
        <p:spPr>
          <a:xfrm>
            <a:off x="289564" y="4845882"/>
            <a:ext cx="38218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spc="30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4,701</a:t>
            </a:r>
          </a:p>
        </p:txBody>
      </p:sp>
      <p:sp>
        <p:nvSpPr>
          <p:cNvPr id="60" name="กล่องข้อความ 59">
            <a:extLst>
              <a:ext uri="{FF2B5EF4-FFF2-40B4-BE49-F238E27FC236}">
                <a16:creationId xmlns:a16="http://schemas.microsoft.com/office/drawing/2014/main" id="{3E12F397-7974-4C4E-50F4-528E36A05C02}"/>
              </a:ext>
            </a:extLst>
          </p:cNvPr>
          <p:cNvSpPr txBox="1"/>
          <p:nvPr/>
        </p:nvSpPr>
        <p:spPr>
          <a:xfrm>
            <a:off x="7945563" y="1902093"/>
            <a:ext cx="3821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chemeClr val="accent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อยู่ระหว่างดำเนินการ</a:t>
            </a:r>
          </a:p>
        </p:txBody>
      </p:sp>
      <p:sp>
        <p:nvSpPr>
          <p:cNvPr id="61" name="กล่องข้อความ 60">
            <a:extLst>
              <a:ext uri="{FF2B5EF4-FFF2-40B4-BE49-F238E27FC236}">
                <a16:creationId xmlns:a16="http://schemas.microsoft.com/office/drawing/2014/main" id="{F7D8EAE4-9D37-01F0-2D22-6650AD06D009}"/>
              </a:ext>
            </a:extLst>
          </p:cNvPr>
          <p:cNvSpPr txBox="1"/>
          <p:nvPr/>
        </p:nvSpPr>
        <p:spPr>
          <a:xfrm>
            <a:off x="7945563" y="2252831"/>
            <a:ext cx="3821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800" b="1" dirty="0">
                <a:solidFill>
                  <a:schemeClr val="bg1">
                    <a:lumMod val="65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(ปีงบประมาณ พ.ศ. 2558 – 2568)</a:t>
            </a:r>
          </a:p>
        </p:txBody>
      </p:sp>
      <p:sp>
        <p:nvSpPr>
          <p:cNvPr id="62" name="กล่องข้อความ 61">
            <a:extLst>
              <a:ext uri="{FF2B5EF4-FFF2-40B4-BE49-F238E27FC236}">
                <a16:creationId xmlns:a16="http://schemas.microsoft.com/office/drawing/2014/main" id="{2FC02779-8A07-1369-F63F-16F1296A4DF6}"/>
              </a:ext>
            </a:extLst>
          </p:cNvPr>
          <p:cNvSpPr txBox="1"/>
          <p:nvPr/>
        </p:nvSpPr>
        <p:spPr>
          <a:xfrm>
            <a:off x="7963759" y="2514895"/>
            <a:ext cx="38218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spc="30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42</a:t>
            </a:r>
          </a:p>
        </p:txBody>
      </p:sp>
      <p:cxnSp>
        <p:nvCxnSpPr>
          <p:cNvPr id="82" name="ตัวเชื่อมต่อตรง 81">
            <a:extLst>
              <a:ext uri="{FF2B5EF4-FFF2-40B4-BE49-F238E27FC236}">
                <a16:creationId xmlns:a16="http://schemas.microsoft.com/office/drawing/2014/main" id="{B343391E-2F6F-081A-69CB-85FB420F223B}"/>
              </a:ext>
            </a:extLst>
          </p:cNvPr>
          <p:cNvCxnSpPr>
            <a:cxnSpLocks/>
          </p:cNvCxnSpPr>
          <p:nvPr/>
        </p:nvCxnSpPr>
        <p:spPr>
          <a:xfrm>
            <a:off x="5860320" y="1043566"/>
            <a:ext cx="3996164" cy="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7" name="ตัวเชื่อมต่อตรง 86">
            <a:extLst>
              <a:ext uri="{FF2B5EF4-FFF2-40B4-BE49-F238E27FC236}">
                <a16:creationId xmlns:a16="http://schemas.microsoft.com/office/drawing/2014/main" id="{1F1EDFEA-625A-2274-8064-8F2F99E733CA}"/>
              </a:ext>
            </a:extLst>
          </p:cNvPr>
          <p:cNvCxnSpPr/>
          <p:nvPr/>
        </p:nvCxnSpPr>
        <p:spPr>
          <a:xfrm flipV="1">
            <a:off x="5867463" y="1043566"/>
            <a:ext cx="0" cy="57150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0" name="ตัวเชื่อมต่อตรง 89">
            <a:extLst>
              <a:ext uri="{FF2B5EF4-FFF2-40B4-BE49-F238E27FC236}">
                <a16:creationId xmlns:a16="http://schemas.microsoft.com/office/drawing/2014/main" id="{EEE4873B-23B7-2D46-0001-7CBF8648F440}"/>
              </a:ext>
            </a:extLst>
          </p:cNvPr>
          <p:cNvCxnSpPr>
            <a:cxnSpLocks/>
            <a:stCxn id="60" idx="0"/>
          </p:cNvCxnSpPr>
          <p:nvPr/>
        </p:nvCxnSpPr>
        <p:spPr>
          <a:xfrm flipV="1">
            <a:off x="9856484" y="1043566"/>
            <a:ext cx="0" cy="858527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2" name="สี่เหลี่ยมผืนผ้า: มุมมน 91">
            <a:extLst>
              <a:ext uri="{FF2B5EF4-FFF2-40B4-BE49-F238E27FC236}">
                <a16:creationId xmlns:a16="http://schemas.microsoft.com/office/drawing/2014/main" id="{6DFEF783-0161-8484-4054-E254E59E9E05}"/>
              </a:ext>
            </a:extLst>
          </p:cNvPr>
          <p:cNvSpPr/>
          <p:nvPr/>
        </p:nvSpPr>
        <p:spPr>
          <a:xfrm>
            <a:off x="1490805" y="2318639"/>
            <a:ext cx="1375416" cy="578022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3" name="สี่เหลี่ยมผืนผ้า: มุมมน 92">
            <a:extLst>
              <a:ext uri="{FF2B5EF4-FFF2-40B4-BE49-F238E27FC236}">
                <a16:creationId xmlns:a16="http://schemas.microsoft.com/office/drawing/2014/main" id="{A7BBEEAA-073F-9D9A-A8E5-97B7035EEF73}"/>
              </a:ext>
            </a:extLst>
          </p:cNvPr>
          <p:cNvSpPr/>
          <p:nvPr/>
        </p:nvSpPr>
        <p:spPr>
          <a:xfrm>
            <a:off x="1465405" y="4971264"/>
            <a:ext cx="1375416" cy="578022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4" name="สี่เหลี่ยมผืนผ้า: มุมมน 93">
            <a:extLst>
              <a:ext uri="{FF2B5EF4-FFF2-40B4-BE49-F238E27FC236}">
                <a16:creationId xmlns:a16="http://schemas.microsoft.com/office/drawing/2014/main" id="{EFDEF031-A36F-D880-012E-ED8814170226}"/>
              </a:ext>
            </a:extLst>
          </p:cNvPr>
          <p:cNvSpPr/>
          <p:nvPr/>
        </p:nvSpPr>
        <p:spPr>
          <a:xfrm>
            <a:off x="9168775" y="2657855"/>
            <a:ext cx="1375416" cy="578022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5" name="กล่องข้อความ 94">
            <a:extLst>
              <a:ext uri="{FF2B5EF4-FFF2-40B4-BE49-F238E27FC236}">
                <a16:creationId xmlns:a16="http://schemas.microsoft.com/office/drawing/2014/main" id="{83A5DB81-2AB8-805E-A112-AEB610A5B731}"/>
              </a:ext>
            </a:extLst>
          </p:cNvPr>
          <p:cNvSpPr txBox="1"/>
          <p:nvPr/>
        </p:nvSpPr>
        <p:spPr>
          <a:xfrm>
            <a:off x="1422400" y="170230"/>
            <a:ext cx="1076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tx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ผลการดำเนินงานของ ศูนย์ดำรงธรรมจังหวัดพังงา ประจำปีงบประมาณ พ.ศ. 2558 - 2568</a:t>
            </a: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5B956772-CF69-A984-3554-45C8F3907183}"/>
              </a:ext>
            </a:extLst>
          </p:cNvPr>
          <p:cNvSpPr txBox="1"/>
          <p:nvPr/>
        </p:nvSpPr>
        <p:spPr>
          <a:xfrm>
            <a:off x="1118881" y="5513782"/>
            <a:ext cx="20815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spc="30" dirty="0">
                <a:solidFill>
                  <a:schemeClr val="bg1">
                    <a:lumMod val="65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ร้อยละ 99.11</a:t>
            </a:r>
          </a:p>
          <a:p>
            <a:pPr algn="ctr"/>
            <a:endParaRPr lang="th-TH" sz="2000" b="1" spc="30" dirty="0">
              <a:solidFill>
                <a:schemeClr val="bg1">
                  <a:lumMod val="65000"/>
                </a:schemeClr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46A6A9BD-DF52-1B22-351A-64CED6E1A353}"/>
              </a:ext>
            </a:extLst>
          </p:cNvPr>
          <p:cNvSpPr txBox="1"/>
          <p:nvPr/>
        </p:nvSpPr>
        <p:spPr>
          <a:xfrm>
            <a:off x="8937625" y="3251547"/>
            <a:ext cx="1847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spc="30" dirty="0">
                <a:solidFill>
                  <a:schemeClr val="bg1">
                    <a:lumMod val="65000"/>
                  </a:schemeClr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ร้อยละ 0.89</a:t>
            </a:r>
          </a:p>
        </p:txBody>
      </p:sp>
    </p:spTree>
    <p:extLst>
      <p:ext uri="{BB962C8B-B14F-4D97-AF65-F5344CB8AC3E}">
        <p14:creationId xmlns:p14="http://schemas.microsoft.com/office/powerpoint/2010/main" val="857352991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B6D59-31EC-81F0-662A-4A83964FE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DD0762DF-75DF-1B26-605E-C2A7B9F18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1" y="0"/>
            <a:ext cx="947430" cy="81885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BC46BA91-7024-AF1A-CAFF-2E24F7458018}"/>
              </a:ext>
            </a:extLst>
          </p:cNvPr>
          <p:cNvSpPr txBox="1"/>
          <p:nvPr/>
        </p:nvSpPr>
        <p:spPr>
          <a:xfrm>
            <a:off x="2" y="6561126"/>
            <a:ext cx="6095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b="1" dirty="0">
                <a:solidFill>
                  <a:schemeClr val="accent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กลุ่มงานศูนย์ดำรงธรรมจังหวัด สำนักงานจังหวัดพังงา</a:t>
            </a:r>
          </a:p>
        </p:txBody>
      </p:sp>
      <p:sp>
        <p:nvSpPr>
          <p:cNvPr id="37" name="กล่องข้อความ 36">
            <a:extLst>
              <a:ext uri="{FF2B5EF4-FFF2-40B4-BE49-F238E27FC236}">
                <a16:creationId xmlns:a16="http://schemas.microsoft.com/office/drawing/2014/main" id="{391FDC29-414D-0ACE-7F5C-6BFB21F2106C}"/>
              </a:ext>
            </a:extLst>
          </p:cNvPr>
          <p:cNvSpPr txBox="1"/>
          <p:nvPr/>
        </p:nvSpPr>
        <p:spPr>
          <a:xfrm>
            <a:off x="6096000" y="6560094"/>
            <a:ext cx="60959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b="1" dirty="0">
                <a:solidFill>
                  <a:schemeClr val="accent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 ณ วันที่ 19 ธันวาคม 2567</a:t>
            </a:r>
          </a:p>
        </p:txBody>
      </p:sp>
      <p:graphicFrame>
        <p:nvGraphicFramePr>
          <p:cNvPr id="2" name="ตาราง 1">
            <a:extLst>
              <a:ext uri="{FF2B5EF4-FFF2-40B4-BE49-F238E27FC236}">
                <a16:creationId xmlns:a16="http://schemas.microsoft.com/office/drawing/2014/main" id="{0D12AB5C-1982-AD17-424D-1059C35D99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983461"/>
              </p:ext>
            </p:extLst>
          </p:nvPr>
        </p:nvGraphicFramePr>
        <p:xfrm>
          <a:off x="171451" y="809122"/>
          <a:ext cx="11821296" cy="574147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970216">
                  <a:extLst>
                    <a:ext uri="{9D8B030D-6E8A-4147-A177-3AD203B41FA5}">
                      <a16:colId xmlns:a16="http://schemas.microsoft.com/office/drawing/2014/main" val="3154166411"/>
                    </a:ext>
                  </a:extLst>
                </a:gridCol>
                <a:gridCol w="1970216">
                  <a:extLst>
                    <a:ext uri="{9D8B030D-6E8A-4147-A177-3AD203B41FA5}">
                      <a16:colId xmlns:a16="http://schemas.microsoft.com/office/drawing/2014/main" val="2534934267"/>
                    </a:ext>
                  </a:extLst>
                </a:gridCol>
                <a:gridCol w="1970216">
                  <a:extLst>
                    <a:ext uri="{9D8B030D-6E8A-4147-A177-3AD203B41FA5}">
                      <a16:colId xmlns:a16="http://schemas.microsoft.com/office/drawing/2014/main" val="661306285"/>
                    </a:ext>
                  </a:extLst>
                </a:gridCol>
                <a:gridCol w="1970216">
                  <a:extLst>
                    <a:ext uri="{9D8B030D-6E8A-4147-A177-3AD203B41FA5}">
                      <a16:colId xmlns:a16="http://schemas.microsoft.com/office/drawing/2014/main" val="4076773457"/>
                    </a:ext>
                  </a:extLst>
                </a:gridCol>
                <a:gridCol w="1970216">
                  <a:extLst>
                    <a:ext uri="{9D8B030D-6E8A-4147-A177-3AD203B41FA5}">
                      <a16:colId xmlns:a16="http://schemas.microsoft.com/office/drawing/2014/main" val="54668523"/>
                    </a:ext>
                  </a:extLst>
                </a:gridCol>
                <a:gridCol w="1970216">
                  <a:extLst>
                    <a:ext uri="{9D8B030D-6E8A-4147-A177-3AD203B41FA5}">
                      <a16:colId xmlns:a16="http://schemas.microsoft.com/office/drawing/2014/main" val="322462106"/>
                    </a:ext>
                  </a:extLst>
                </a:gridCol>
              </a:tblGrid>
              <a:tr h="529396">
                <a:tc rowSpan="2"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chemeClr val="bg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ประจำปีงบประมาณ </a:t>
                      </a:r>
                    </a:p>
                    <a:p>
                      <a:pPr algn="ctr"/>
                      <a:r>
                        <a:rPr lang="th-TH" sz="2000" b="1" dirty="0">
                          <a:solidFill>
                            <a:schemeClr val="bg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พ.ศ. 2568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chemeClr val="bg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จำนวนเรื่องร้องเรียนทั้งหมด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chemeClr val="bg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จำนวนการยุติเรื่อง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chemeClr val="bg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เรื่องร้องเรียนคงค้าง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44861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th-TH" sz="18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th-TH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1411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ตุลาคม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29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24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82.76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17.24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1867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พฤศจิกายน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34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22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64.71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12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35.29</a:t>
                      </a:r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0968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solidFill>
                            <a:srgbClr val="00206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ธันวาคม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34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16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47.06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18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solidFill>
                            <a:schemeClr val="tx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52.94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4327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มกราคม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1173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กุมภาพันธ์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2758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มีนาคม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395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เมษายน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177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พฤษภาคม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5013978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มิถุนายน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85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กรกฎาคม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0422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สิงหาคม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392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กันยายน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 dirty="0">
                        <a:solidFill>
                          <a:schemeClr val="tx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2385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solidFill>
                            <a:schemeClr val="bg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รวม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97</a:t>
                      </a:r>
                      <a:endParaRPr lang="th-TH" sz="2000" b="1" dirty="0">
                        <a:solidFill>
                          <a:schemeClr val="bg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62</a:t>
                      </a:r>
                      <a:endParaRPr lang="th-TH" sz="2000" b="1" dirty="0">
                        <a:solidFill>
                          <a:schemeClr val="bg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63.92</a:t>
                      </a:r>
                      <a:endParaRPr lang="th-TH" sz="2000" b="1" dirty="0">
                        <a:solidFill>
                          <a:schemeClr val="bg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35</a:t>
                      </a:r>
                      <a:endParaRPr lang="th-TH" sz="2000" b="1" dirty="0">
                        <a:solidFill>
                          <a:schemeClr val="bg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36.08</a:t>
                      </a:r>
                      <a:endParaRPr lang="th-TH" sz="2000" b="1" dirty="0">
                        <a:solidFill>
                          <a:schemeClr val="bg1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780521"/>
                  </a:ext>
                </a:extLst>
              </a:tr>
            </a:tbl>
          </a:graphicData>
        </a:graphic>
      </p:graphicFrame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7F4BE39B-5DB1-1237-7F91-F8566AE92DE3}"/>
              </a:ext>
            </a:extLst>
          </p:cNvPr>
          <p:cNvSpPr txBox="1"/>
          <p:nvPr/>
        </p:nvSpPr>
        <p:spPr>
          <a:xfrm>
            <a:off x="1422400" y="170230"/>
            <a:ext cx="1076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tx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ผลการดำเนินงานของ ศูนย์ดำรงธรรมจังหวัดพังงา ประจำปีงบประมาณ พ.ศ. 2568</a:t>
            </a:r>
          </a:p>
        </p:txBody>
      </p:sp>
    </p:spTree>
    <p:extLst>
      <p:ext uri="{BB962C8B-B14F-4D97-AF65-F5344CB8AC3E}">
        <p14:creationId xmlns:p14="http://schemas.microsoft.com/office/powerpoint/2010/main" val="151382431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FBB93-F04E-4DD2-B1A1-629146E20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42F93377-E3B2-04E2-508B-79F50B0531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1" y="0"/>
            <a:ext cx="947430" cy="81885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37EF270D-9B53-248A-C45D-1B1FFFE5B66C}"/>
              </a:ext>
            </a:extLst>
          </p:cNvPr>
          <p:cNvSpPr txBox="1"/>
          <p:nvPr/>
        </p:nvSpPr>
        <p:spPr>
          <a:xfrm>
            <a:off x="1" y="6488668"/>
            <a:ext cx="609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800" b="1" dirty="0">
                <a:solidFill>
                  <a:schemeClr val="accent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กลุ่มงานศูนย์ดำรงธรรมจังหวัด สำนักงานจังหวัดพังงา</a:t>
            </a:r>
          </a:p>
        </p:txBody>
      </p:sp>
      <p:sp>
        <p:nvSpPr>
          <p:cNvPr id="37" name="กล่องข้อความ 36">
            <a:extLst>
              <a:ext uri="{FF2B5EF4-FFF2-40B4-BE49-F238E27FC236}">
                <a16:creationId xmlns:a16="http://schemas.microsoft.com/office/drawing/2014/main" id="{29C78BBD-239B-BB9C-8B3C-43CA214380B4}"/>
              </a:ext>
            </a:extLst>
          </p:cNvPr>
          <p:cNvSpPr txBox="1"/>
          <p:nvPr/>
        </p:nvSpPr>
        <p:spPr>
          <a:xfrm>
            <a:off x="6095999" y="6487636"/>
            <a:ext cx="609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800" b="1" dirty="0">
                <a:solidFill>
                  <a:schemeClr val="accent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 ณ วันที่ 19 ธันวาคม 2567</a:t>
            </a:r>
          </a:p>
        </p:txBody>
      </p:sp>
      <p:graphicFrame>
        <p:nvGraphicFramePr>
          <p:cNvPr id="6" name="ไดอะแกรม 5">
            <a:extLst>
              <a:ext uri="{FF2B5EF4-FFF2-40B4-BE49-F238E27FC236}">
                <a16:creationId xmlns:a16="http://schemas.microsoft.com/office/drawing/2014/main" id="{94E77875-7BF6-95AF-DDF6-F45BB4A16B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1902572"/>
              </p:ext>
            </p:extLst>
          </p:nvPr>
        </p:nvGraphicFramePr>
        <p:xfrm>
          <a:off x="393700" y="1523360"/>
          <a:ext cx="5930901" cy="3953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E989A295-4444-131C-E214-1950828C6FDD}"/>
              </a:ext>
            </a:extLst>
          </p:cNvPr>
          <p:cNvSpPr txBox="1"/>
          <p:nvPr/>
        </p:nvSpPr>
        <p:spPr>
          <a:xfrm>
            <a:off x="4203700" y="1505892"/>
            <a:ext cx="7594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973263" indent="-1973263"/>
            <a:r>
              <a:rPr lang="th-TH" sz="2000" b="1" dirty="0">
                <a:solidFill>
                  <a:schemeClr val="tx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ขอความช่วยเหลือเรื่องอื่นๆ </a:t>
            </a:r>
            <a:r>
              <a:rPr lang="th-TH" sz="2000" dirty="0">
                <a:solidFill>
                  <a:schemeClr val="tx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เช่น  - มีประชาชนโทรศัพท์มาขอคำปรึกษาเกี่ยวกับหนี้นอกระบบ </a:t>
            </a:r>
          </a:p>
          <a:p>
            <a:pPr marL="1973263" indent="-1973263">
              <a:tabLst>
                <a:tab pos="2332038" algn="l"/>
              </a:tabLst>
            </a:pPr>
            <a:r>
              <a:rPr lang="th-TH" sz="2000" dirty="0">
                <a:solidFill>
                  <a:schemeClr val="tx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		- </a:t>
            </a:r>
            <a:r>
              <a:rPr lang="th-TH" sz="2000" spc="-50" dirty="0">
                <a:solidFill>
                  <a:schemeClr val="tx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เป็นการเสนอความคิดเห็นการพัฒนาจังหวัดพังงา เกี่ยวกับการสร้างสนามบิน </a:t>
            </a:r>
          </a:p>
          <a:p>
            <a:pPr marL="1973263" indent="-1973263">
              <a:tabLst>
                <a:tab pos="2332038" algn="l"/>
              </a:tabLst>
            </a:pPr>
            <a:r>
              <a:rPr lang="th-TH" sz="2000" dirty="0">
                <a:solidFill>
                  <a:schemeClr val="tx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		- การติดตามความคืบหน้าทางคดี </a:t>
            </a:r>
          </a:p>
          <a:p>
            <a:pPr marL="1973263" indent="-1973263">
              <a:tabLst>
                <a:tab pos="2332038" algn="l"/>
              </a:tabLst>
            </a:pPr>
            <a:r>
              <a:rPr lang="th-TH" sz="2000" dirty="0">
                <a:solidFill>
                  <a:schemeClr val="tx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		- การได้รับผลกระทบจากกรณีข่าว </a:t>
            </a:r>
            <a:r>
              <a:rPr lang="en-US" sz="2000" dirty="0">
                <a:solidFill>
                  <a:schemeClr val="tx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The Icon Group</a:t>
            </a:r>
          </a:p>
          <a:p>
            <a:pPr marL="1973263" indent="-1973263">
              <a:tabLst>
                <a:tab pos="2332038" algn="l"/>
              </a:tabLst>
            </a:pPr>
            <a:r>
              <a:rPr lang="en-US" sz="2000" dirty="0">
                <a:solidFill>
                  <a:schemeClr val="tx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		- </a:t>
            </a:r>
            <a:r>
              <a:rPr lang="th-TH" sz="2000" dirty="0">
                <a:solidFill>
                  <a:schemeClr val="tx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ขอสอบถาม</a:t>
            </a:r>
            <a:r>
              <a:rPr lang="th-TH" sz="2000" dirty="0" err="1">
                <a:solidFill>
                  <a:schemeClr val="tx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การทำ</a:t>
            </a:r>
            <a:r>
              <a:rPr lang="th-TH" sz="2000" dirty="0">
                <a:solidFill>
                  <a:schemeClr val="tx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บัตรของแรงงานต่างด้าว</a:t>
            </a:r>
            <a:endParaRPr lang="th-TH" sz="2000" dirty="0">
              <a:solidFill>
                <a:schemeClr val="accent2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1571170D-79E2-ABB0-B42E-85C4EAF7C2E8}"/>
              </a:ext>
            </a:extLst>
          </p:cNvPr>
          <p:cNvSpPr txBox="1"/>
          <p:nvPr/>
        </p:nvSpPr>
        <p:spPr>
          <a:xfrm>
            <a:off x="1422400" y="170230"/>
            <a:ext cx="1076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>
                <a:solidFill>
                  <a:schemeClr val="tx2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ประเภทการร้องเรียนที่ประชาชนร้องเรียนเข้ามามากที่สุด ประจำปีงบประมาณ พ.ศ. 2568</a:t>
            </a:r>
          </a:p>
        </p:txBody>
      </p:sp>
      <p:cxnSp>
        <p:nvCxnSpPr>
          <p:cNvPr id="11" name="ตัวเชื่อมต่อตรง 10">
            <a:extLst>
              <a:ext uri="{FF2B5EF4-FFF2-40B4-BE49-F238E27FC236}">
                <a16:creationId xmlns:a16="http://schemas.microsoft.com/office/drawing/2014/main" id="{F36EE202-82F5-DCC5-5AAE-81FB3CFC88A9}"/>
              </a:ext>
            </a:extLst>
          </p:cNvPr>
          <p:cNvCxnSpPr>
            <a:cxnSpLocks/>
          </p:cNvCxnSpPr>
          <p:nvPr/>
        </p:nvCxnSpPr>
        <p:spPr>
          <a:xfrm>
            <a:off x="3565525" y="1764507"/>
            <a:ext cx="63817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ตัวเชื่อมต่อตรง 14">
            <a:extLst>
              <a:ext uri="{FF2B5EF4-FFF2-40B4-BE49-F238E27FC236}">
                <a16:creationId xmlns:a16="http://schemas.microsoft.com/office/drawing/2014/main" id="{6296A2EB-D1F1-4D5A-DF8D-BB3C85139509}"/>
              </a:ext>
            </a:extLst>
          </p:cNvPr>
          <p:cNvCxnSpPr>
            <a:cxnSpLocks/>
          </p:cNvCxnSpPr>
          <p:nvPr/>
        </p:nvCxnSpPr>
        <p:spPr>
          <a:xfrm>
            <a:off x="3789521" y="3275813"/>
            <a:ext cx="638175" cy="0"/>
          </a:xfrm>
          <a:prstGeom prst="line">
            <a:avLst/>
          </a:prstGeom>
          <a:ln w="1905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6" name="ตัวเชื่อมต่อตรง 15">
            <a:extLst>
              <a:ext uri="{FF2B5EF4-FFF2-40B4-BE49-F238E27FC236}">
                <a16:creationId xmlns:a16="http://schemas.microsoft.com/office/drawing/2014/main" id="{51A9719B-7A24-0DFF-9A98-61760C5357FE}"/>
              </a:ext>
            </a:extLst>
          </p:cNvPr>
          <p:cNvCxnSpPr>
            <a:cxnSpLocks/>
          </p:cNvCxnSpPr>
          <p:nvPr/>
        </p:nvCxnSpPr>
        <p:spPr>
          <a:xfrm>
            <a:off x="5776439" y="4548893"/>
            <a:ext cx="6381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384FDBF9-18C1-A39A-CA8F-CD44BB806101}"/>
              </a:ext>
            </a:extLst>
          </p:cNvPr>
          <p:cNvSpPr txBox="1"/>
          <p:nvPr/>
        </p:nvSpPr>
        <p:spPr>
          <a:xfrm>
            <a:off x="4308790" y="1767501"/>
            <a:ext cx="1558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24000" indent="-1524000" algn="ctr">
              <a:tabLst>
                <a:tab pos="1524000" algn="l"/>
              </a:tabLst>
            </a:pPr>
            <a:r>
              <a:rPr lang="th-TH" sz="20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จำนวน 27 เรื่อง</a:t>
            </a:r>
          </a:p>
        </p:txBody>
      </p:sp>
      <p:grpSp>
        <p:nvGrpSpPr>
          <p:cNvPr id="5" name="กลุ่ม 4">
            <a:extLst>
              <a:ext uri="{FF2B5EF4-FFF2-40B4-BE49-F238E27FC236}">
                <a16:creationId xmlns:a16="http://schemas.microsoft.com/office/drawing/2014/main" id="{243FF92A-5329-5D9B-42BC-0799CD6FDD15}"/>
              </a:ext>
            </a:extLst>
          </p:cNvPr>
          <p:cNvGrpSpPr/>
          <p:nvPr/>
        </p:nvGrpSpPr>
        <p:grpSpPr>
          <a:xfrm>
            <a:off x="6324601" y="4304540"/>
            <a:ext cx="5382739" cy="1015663"/>
            <a:chOff x="4304186" y="3027414"/>
            <a:chExt cx="5382739" cy="1015663"/>
          </a:xfrm>
        </p:grpSpPr>
        <p:sp>
          <p:nvSpPr>
            <p:cNvPr id="8" name="กล่องข้อความ 7">
              <a:extLst>
                <a:ext uri="{FF2B5EF4-FFF2-40B4-BE49-F238E27FC236}">
                  <a16:creationId xmlns:a16="http://schemas.microsoft.com/office/drawing/2014/main" id="{5F8AAD47-EC99-4A4B-7585-A033C3E62D2C}"/>
                </a:ext>
              </a:extLst>
            </p:cNvPr>
            <p:cNvSpPr txBox="1"/>
            <p:nvPr/>
          </p:nvSpPr>
          <p:spPr>
            <a:xfrm>
              <a:off x="4427696" y="3027414"/>
              <a:ext cx="525922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524000" indent="-1524000">
                <a:tabLst>
                  <a:tab pos="1706563" algn="l"/>
                </a:tabLst>
              </a:pPr>
              <a:r>
                <a:rPr lang="th-TH" sz="2000" b="1" dirty="0">
                  <a:solidFill>
                    <a:schemeClr val="tx2"/>
                  </a:solidFill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การขอทราบข้อมูล </a:t>
              </a:r>
              <a:r>
                <a:rPr lang="th-TH" sz="2000" dirty="0">
                  <a:solidFill>
                    <a:schemeClr val="tx2"/>
                  </a:solidFill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เช่น</a:t>
              </a:r>
              <a:r>
                <a:rPr lang="th-TH" sz="2000" b="1" dirty="0">
                  <a:solidFill>
                    <a:schemeClr val="tx2"/>
                  </a:solidFill>
                  <a:latin typeface="TH SarabunIT๙" panose="020B0500040200020003" pitchFamily="34" charset="-34"/>
                  <a:cs typeface="TH SarabunIT๙" panose="020B0500040200020003" pitchFamily="34" charset="-34"/>
                </a:rPr>
                <a:t>  </a:t>
              </a:r>
              <a:r>
                <a:rPr lang="th-TH" sz="2000" dirty="0">
                  <a:solidFill>
                    <a:schemeClr val="tx2"/>
                  </a:solidFill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การขอทราบหมายเลขโทรศัพท์ของหน่วยงาน	ภาครัฐทั้งในจังหวัดพังงา และต่างจังหวัด </a:t>
              </a:r>
            </a:p>
            <a:p>
              <a:pPr marL="1524000" indent="-1524000">
                <a:tabLst>
                  <a:tab pos="1524000" algn="l"/>
                </a:tabLst>
              </a:pPr>
              <a:r>
                <a:rPr lang="th-TH" sz="2000" dirty="0">
                  <a:solidFill>
                    <a:schemeClr val="tx2"/>
                  </a:solidFill>
                  <a:latin typeface="TH SarabunIT๙" panose="020B0500040200020003" pitchFamily="34" charset="-34"/>
                  <a:cs typeface="TH SarabunIT๙" panose="020B0500040200020003" pitchFamily="34" charset="-34"/>
                </a:rPr>
                <a:t>	</a:t>
              </a:r>
              <a:endParaRPr lang="th-TH" sz="2000" dirty="0">
                <a:solidFill>
                  <a:schemeClr val="accent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3" name="กล่องข้อความ 2">
              <a:extLst>
                <a:ext uri="{FF2B5EF4-FFF2-40B4-BE49-F238E27FC236}">
                  <a16:creationId xmlns:a16="http://schemas.microsoft.com/office/drawing/2014/main" id="{FA2504B7-48C6-5C52-7757-D26BC3C1A8B6}"/>
                </a:ext>
              </a:extLst>
            </p:cNvPr>
            <p:cNvSpPr txBox="1"/>
            <p:nvPr/>
          </p:nvSpPr>
          <p:spPr>
            <a:xfrm>
              <a:off x="4304186" y="3269626"/>
              <a:ext cx="1558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524000" indent="-1524000" algn="ctr">
                <a:tabLst>
                  <a:tab pos="1524000" algn="l"/>
                </a:tabLst>
              </a:pPr>
              <a:r>
                <a:rPr lang="th-TH" sz="2000" b="1" dirty="0">
                  <a:solidFill>
                    <a:srgbClr val="FF0000"/>
                  </a:solidFill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จำนวน 7 เรื่อง</a:t>
              </a:r>
            </a:p>
          </p:txBody>
        </p:sp>
      </p:grpSp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8D07696F-6FF6-2A85-3199-6DD03C8D507A}"/>
              </a:ext>
            </a:extLst>
          </p:cNvPr>
          <p:cNvGrpSpPr/>
          <p:nvPr/>
        </p:nvGrpSpPr>
        <p:grpSpPr>
          <a:xfrm>
            <a:off x="4549141" y="3046038"/>
            <a:ext cx="5760719" cy="1323439"/>
            <a:chOff x="6324601" y="4115189"/>
            <a:chExt cx="5760719" cy="1323439"/>
          </a:xfrm>
        </p:grpSpPr>
        <p:sp>
          <p:nvSpPr>
            <p:cNvPr id="9" name="กล่องข้อความ 8">
              <a:extLst>
                <a:ext uri="{FF2B5EF4-FFF2-40B4-BE49-F238E27FC236}">
                  <a16:creationId xmlns:a16="http://schemas.microsoft.com/office/drawing/2014/main" id="{37999757-CD79-BA08-A342-B5C10D138F2D}"/>
                </a:ext>
              </a:extLst>
            </p:cNvPr>
            <p:cNvSpPr txBox="1"/>
            <p:nvPr/>
          </p:nvSpPr>
          <p:spPr>
            <a:xfrm>
              <a:off x="6324601" y="4115189"/>
              <a:ext cx="576071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612900" indent="-1612900" algn="thaiDist"/>
              <a:r>
                <a:rPr lang="th-TH" sz="2000" b="1" dirty="0">
                  <a:solidFill>
                    <a:schemeClr val="tx2"/>
                  </a:solidFill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ปัญหาความเดือดร้อน </a:t>
              </a:r>
              <a:r>
                <a:rPr lang="th-TH" sz="2000" spc="-70" dirty="0">
                  <a:solidFill>
                    <a:schemeClr val="tx2"/>
                  </a:solidFill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เช่น  - ปัญหาความเดือดร้อนจากสุนัข </a:t>
              </a:r>
            </a:p>
            <a:p>
              <a:pPr marL="1612900" indent="-1612900" algn="thaiDist">
                <a:tabLst>
                  <a:tab pos="1882775" algn="l"/>
                </a:tabLst>
              </a:pPr>
              <a:r>
                <a:rPr lang="th-TH" sz="2000" spc="-70" dirty="0">
                  <a:solidFill>
                    <a:schemeClr val="tx2"/>
                  </a:solidFill>
                  <a:latin typeface="TH SarabunIT๙" panose="020B0500040200020003" pitchFamily="34" charset="-34"/>
                  <a:cs typeface="TH SarabunIT๙" panose="020B0500040200020003" pitchFamily="34" charset="-34"/>
                </a:rPr>
                <a:t>		- </a:t>
              </a:r>
              <a:r>
                <a:rPr lang="th-TH" sz="2000" dirty="0">
                  <a:solidFill>
                    <a:schemeClr val="tx2"/>
                  </a:solidFill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การส่งเสียงดังของเพื่อนบ้าน </a:t>
              </a:r>
            </a:p>
            <a:p>
              <a:pPr marL="1612900" indent="-1612900" algn="thaiDist">
                <a:tabLst>
                  <a:tab pos="1882775" algn="l"/>
                </a:tabLst>
              </a:pPr>
              <a:r>
                <a:rPr lang="th-TH" sz="2000" dirty="0">
                  <a:solidFill>
                    <a:schemeClr val="tx2"/>
                  </a:solidFill>
                  <a:latin typeface="TH SarabunIT๙" panose="020B0500040200020003" pitchFamily="34" charset="-34"/>
                  <a:cs typeface="TH SarabunIT๙" panose="020B0500040200020003" pitchFamily="34" charset="-34"/>
                </a:rPr>
                <a:t>		- การจำหน่ายสินค้าบนบาทวิถี</a:t>
              </a:r>
            </a:p>
            <a:p>
              <a:pPr marL="1612900" indent="-1612900" algn="thaiDist">
                <a:tabLst>
                  <a:tab pos="1882775" algn="l"/>
                </a:tabLst>
              </a:pPr>
              <a:r>
                <a:rPr lang="th-TH" sz="2000" dirty="0">
                  <a:solidFill>
                    <a:schemeClr val="tx2"/>
                  </a:solidFill>
                  <a:latin typeface="TH SarabunIT๙" panose="020B0500040200020003" pitchFamily="34" charset="-34"/>
                  <a:cs typeface="TH SarabunIT๙" panose="020B0500040200020003" pitchFamily="34" charset="-34"/>
                </a:rPr>
                <a:t>		- การซ่อมแซมถนนทำให้เกิดฝุ่นละอองฟุ้งกระจาย </a:t>
              </a:r>
              <a:endParaRPr lang="th-TH" sz="2000" dirty="0">
                <a:solidFill>
                  <a:schemeClr val="accent2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endParaRPr>
            </a:p>
          </p:txBody>
        </p:sp>
        <p:sp>
          <p:nvSpPr>
            <p:cNvPr id="4" name="กล่องข้อความ 3">
              <a:extLst>
                <a:ext uri="{FF2B5EF4-FFF2-40B4-BE49-F238E27FC236}">
                  <a16:creationId xmlns:a16="http://schemas.microsoft.com/office/drawing/2014/main" id="{85746AC8-2450-DEE5-D4F9-57B903D1CD3F}"/>
                </a:ext>
              </a:extLst>
            </p:cNvPr>
            <p:cNvSpPr txBox="1"/>
            <p:nvPr/>
          </p:nvSpPr>
          <p:spPr>
            <a:xfrm>
              <a:off x="6388103" y="4385954"/>
              <a:ext cx="15586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524000" indent="-1524000" algn="ctr">
                <a:tabLst>
                  <a:tab pos="1524000" algn="l"/>
                </a:tabLst>
              </a:pPr>
              <a:r>
                <a:rPr lang="th-TH" sz="2000" b="1" dirty="0">
                  <a:solidFill>
                    <a:srgbClr val="FF0000"/>
                  </a:solidFill>
                  <a:latin typeface="TH SarabunIT๙" panose="020B0500040200020003" pitchFamily="34" charset="-34"/>
                  <a:cs typeface="TH SarabunIT๙" panose="020B0500040200020003" pitchFamily="34" charset="-34"/>
                </a:rPr>
                <a:t>จำนวน 8 เรื่อง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7090825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350</Words>
  <Application>Microsoft Office PowerPoint</Application>
  <PresentationFormat>แบบจอกว้าง</PresentationFormat>
  <Paragraphs>85</Paragraphs>
  <Slides>4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TH SarabunIT๙</vt:lpstr>
      <vt:lpstr>TH SarabunPSK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44</cp:revision>
  <cp:lastPrinted>2024-12-19T08:54:06Z</cp:lastPrinted>
  <dcterms:created xsi:type="dcterms:W3CDTF">2024-10-28T03:45:59Z</dcterms:created>
  <dcterms:modified xsi:type="dcterms:W3CDTF">2024-12-19T08:58:54Z</dcterms:modified>
</cp:coreProperties>
</file>